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3" r:id="rId3"/>
    <p:sldMasterId id="2147483685" r:id="rId4"/>
  </p:sldMasterIdLst>
  <p:notesMasterIdLst>
    <p:notesMasterId r:id="rId33"/>
  </p:notesMasterIdLst>
  <p:sldIdLst>
    <p:sldId id="256" r:id="rId5"/>
    <p:sldId id="257" r:id="rId6"/>
    <p:sldId id="279" r:id="rId7"/>
    <p:sldId id="259" r:id="rId8"/>
    <p:sldId id="278" r:id="rId9"/>
    <p:sldId id="277" r:id="rId10"/>
    <p:sldId id="260" r:id="rId11"/>
    <p:sldId id="280" r:id="rId12"/>
    <p:sldId id="262" r:id="rId13"/>
    <p:sldId id="281" r:id="rId14"/>
    <p:sldId id="263" r:id="rId15"/>
    <p:sldId id="282" r:id="rId16"/>
    <p:sldId id="283" r:id="rId17"/>
    <p:sldId id="264" r:id="rId18"/>
    <p:sldId id="284" r:id="rId19"/>
    <p:sldId id="265" r:id="rId20"/>
    <p:sldId id="266" r:id="rId21"/>
    <p:sldId id="267" r:id="rId22"/>
    <p:sldId id="268" r:id="rId23"/>
    <p:sldId id="269" r:id="rId24"/>
    <p:sldId id="270" r:id="rId25"/>
    <p:sldId id="271" r:id="rId26"/>
    <p:sldId id="272" r:id="rId27"/>
    <p:sldId id="273" r:id="rId28"/>
    <p:sldId id="274" r:id="rId29"/>
    <p:sldId id="275" r:id="rId30"/>
    <p:sldId id="276" r:id="rId31"/>
    <p:sldId id="258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F6133B-73D6-4CB9-9FCE-C1A57D16815C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863224-5E81-43ED-9421-96BCA96056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6320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Weaver, PART I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E95BD-BBC6-4FF7-930E-06828D7F798F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B5DC0-42D4-4E3F-BD67-937FE9A363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534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E95BD-BBC6-4FF7-930E-06828D7F798F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B5DC0-42D4-4E3F-BD67-937FE9A363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26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E95BD-BBC6-4FF7-930E-06828D7F798F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B5DC0-42D4-4E3F-BD67-937FE9A363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8837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968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BF00B-44AA-4888-8206-45E9526958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CEBFE-55A5-430F-8FC2-A9E68577F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442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BF00B-44AA-4888-8206-45E9526958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CEBFE-55A5-430F-8FC2-A9E68577F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6898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BF00B-44AA-4888-8206-45E9526958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CEBFE-55A5-430F-8FC2-A9E68577F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7997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BF00B-44AA-4888-8206-45E9526958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CEBFE-55A5-430F-8FC2-A9E68577F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2256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BF00B-44AA-4888-8206-45E9526958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CEBFE-55A5-430F-8FC2-A9E68577F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0592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BF00B-44AA-4888-8206-45E9526958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CEBFE-55A5-430F-8FC2-A9E68577F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6632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BF00B-44AA-4888-8206-45E9526958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CEBFE-55A5-430F-8FC2-A9E68577F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92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E95BD-BBC6-4FF7-930E-06828D7F798F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B5DC0-42D4-4E3F-BD67-937FE9A363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1099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BF00B-44AA-4888-8206-45E9526958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CEBFE-55A5-430F-8FC2-A9E68577F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8286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BF00B-44AA-4888-8206-45E9526958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CEBFE-55A5-430F-8FC2-A9E68577F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0874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BF00B-44AA-4888-8206-45E9526958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CEBFE-55A5-430F-8FC2-A9E68577F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9092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BF00B-44AA-4888-8206-45E9526958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CEBFE-55A5-430F-8FC2-A9E68577F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404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92F6A-3DEC-499C-B6A8-07CD456A8C0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2A0D0-F59A-4A5A-9ACE-2F3E662A77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7041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92F6A-3DEC-499C-B6A8-07CD456A8C0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2A0D0-F59A-4A5A-9ACE-2F3E662A77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2389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92F6A-3DEC-499C-B6A8-07CD456A8C0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2A0D0-F59A-4A5A-9ACE-2F3E662A77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7918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92F6A-3DEC-499C-B6A8-07CD456A8C0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2A0D0-F59A-4A5A-9ACE-2F3E662A77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9113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92F6A-3DEC-499C-B6A8-07CD456A8C0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2A0D0-F59A-4A5A-9ACE-2F3E662A77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8558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92F6A-3DEC-499C-B6A8-07CD456A8C0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2A0D0-F59A-4A5A-9ACE-2F3E662A77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311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E95BD-BBC6-4FF7-930E-06828D7F798F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B5DC0-42D4-4E3F-BD67-937FE9A363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6770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92F6A-3DEC-499C-B6A8-07CD456A8C0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2A0D0-F59A-4A5A-9ACE-2F3E662A77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52818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92F6A-3DEC-499C-B6A8-07CD456A8C0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2A0D0-F59A-4A5A-9ACE-2F3E662A77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19900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92F6A-3DEC-499C-B6A8-07CD456A8C0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2A0D0-F59A-4A5A-9ACE-2F3E662A77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0622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92F6A-3DEC-499C-B6A8-07CD456A8C0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2A0D0-F59A-4A5A-9ACE-2F3E662A77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3216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92F6A-3DEC-499C-B6A8-07CD456A8C0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2A0D0-F59A-4A5A-9ACE-2F3E662A77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5914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8520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48000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242486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21196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61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E95BD-BBC6-4FF7-930E-06828D7F798F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B5DC0-42D4-4E3F-BD67-937FE9A363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031935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26310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1190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  <a:buFont typeface="Arial"/>
              <a:buNone/>
            </a:pPr>
            <a:endParaRPr sz="1400" kern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480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97513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11643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327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E95BD-BBC6-4FF7-930E-06828D7F798F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B5DC0-42D4-4E3F-BD67-937FE9A363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816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E95BD-BBC6-4FF7-930E-06828D7F798F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B5DC0-42D4-4E3F-BD67-937FE9A363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161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E95BD-BBC6-4FF7-930E-06828D7F798F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B5DC0-42D4-4E3F-BD67-937FE9A363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665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E95BD-BBC6-4FF7-930E-06828D7F798F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B5DC0-42D4-4E3F-BD67-937FE9A363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1987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E95BD-BBC6-4FF7-930E-06828D7F798F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B5DC0-42D4-4E3F-BD67-937FE9A363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8026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E95BD-BBC6-4FF7-930E-06828D7F798F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1B5DC0-42D4-4E3F-BD67-937FE9A363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624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3BF00B-44AA-4888-8206-45E9526958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3CEBFE-55A5-430F-8FC2-A9E68577F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78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992F6A-3DEC-499C-B6A8-07CD456A8C0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82A0D0-F59A-4A5A-9ACE-2F3E662A77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004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kern="0">
                <a:solidFill>
                  <a:srgbClr val="595959"/>
                </a:solidFill>
              </a:rPr>
              <a:pPr/>
              <a:t>‹#›</a:t>
            </a:fld>
            <a:endParaRPr kern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22319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14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1800" dirty="0">
                <a:latin typeface="Cambria"/>
                <a:ea typeface="Cambria"/>
                <a:cs typeface="Cambria"/>
                <a:sym typeface="Cambria"/>
              </a:rPr>
              <a:t>Al-</a:t>
            </a:r>
            <a:r>
              <a:rPr lang="en-GB" sz="1800" dirty="0" err="1">
                <a:latin typeface="Cambria"/>
                <a:ea typeface="Cambria"/>
                <a:cs typeface="Cambria"/>
                <a:sym typeface="Cambria"/>
              </a:rPr>
              <a:t>Farabi</a:t>
            </a:r>
            <a:r>
              <a:rPr lang="en-GB" sz="1800" dirty="0">
                <a:latin typeface="Cambria"/>
                <a:ea typeface="Cambria"/>
                <a:cs typeface="Cambria"/>
                <a:sym typeface="Cambria"/>
              </a:rPr>
              <a:t> Kazakh National University</a:t>
            </a:r>
            <a:endParaRPr sz="1800" dirty="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1800" dirty="0">
                <a:latin typeface="Cambria"/>
                <a:ea typeface="Cambria"/>
                <a:cs typeface="Cambria"/>
                <a:sym typeface="Cambria"/>
              </a:rPr>
              <a:t>Higher School of </a:t>
            </a:r>
            <a:r>
              <a:rPr lang="en-GB" sz="1800" dirty="0" smtClean="0">
                <a:latin typeface="Cambria"/>
                <a:ea typeface="Cambria"/>
                <a:cs typeface="Cambria"/>
                <a:sym typeface="Cambria"/>
              </a:rPr>
              <a:t>Medicine</a:t>
            </a:r>
            <a:br>
              <a:rPr lang="en-GB" sz="1800" dirty="0" smtClean="0">
                <a:latin typeface="Cambria"/>
                <a:ea typeface="Cambria"/>
                <a:cs typeface="Cambria"/>
                <a:sym typeface="Cambria"/>
              </a:rPr>
            </a:br>
            <a:r>
              <a:rPr lang="en-GB" sz="1800" dirty="0" smtClean="0">
                <a:latin typeface="Cambria"/>
                <a:ea typeface="Cambria"/>
                <a:cs typeface="Cambria"/>
                <a:sym typeface="Cambria"/>
              </a:rPr>
              <a:t>Department of Fundamental Medicine</a:t>
            </a:r>
            <a:endParaRPr sz="1800" dirty="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45" name="Google Shape;145;p37"/>
          <p:cNvSpPr txBox="1">
            <a:spLocks noGrp="1"/>
          </p:cNvSpPr>
          <p:nvPr>
            <p:ph type="body" idx="1"/>
          </p:nvPr>
        </p:nvSpPr>
        <p:spPr>
          <a:xfrm>
            <a:off x="311700" y="3060633"/>
            <a:ext cx="8520600" cy="14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Aft>
                <a:spcPts val="1600"/>
              </a:spcAft>
              <a:buNone/>
            </a:pPr>
            <a:r>
              <a:rPr lang="en-US" sz="28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Structural genomics. Human genome</a:t>
            </a:r>
            <a:endParaRPr sz="2800" b="1" dirty="0">
              <a:solidFill>
                <a:srgbClr val="000000"/>
              </a:solidFill>
              <a:latin typeface="Times New Roman" pitchFamily="18" charset="0"/>
              <a:ea typeface="Cambria"/>
              <a:cs typeface="Times New Roman" pitchFamily="18" charset="0"/>
              <a:sym typeface="Cambr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63689" y="4537624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Lecturer and creator: PhD </a:t>
            </a:r>
            <a:r>
              <a:rPr lang="en-US" b="1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Pinsky</a:t>
            </a:r>
            <a:r>
              <a:rPr lang="en-US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b="1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Ilya</a:t>
            </a:r>
            <a:r>
              <a:rPr lang="en-US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b="1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Vladimirovich</a:t>
            </a:r>
            <a:endParaRPr lang="ru-RU" b="1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643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700" y="593367"/>
            <a:ext cx="8520600" cy="531377"/>
          </a:xfrm>
        </p:spPr>
        <p:txBody>
          <a:bodyPr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Chromosome walking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480" y="1268760"/>
            <a:ext cx="6768752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5733256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https://www.google.com/url?sa=i&amp;url=http%3A%2F%2Fgvbioteck.blogspot.com%2F2012%2F09%2Fchromosome-walking.html&amp;psig=AOvVaw1Efr8a66zZIvm2f80hb2UM&amp;ust=1614627414190000&amp;source=images&amp;cd=vfe&amp;ved=2ahUKEwjbkIH9qY3vAhWYuyoKHan9AbIQr4kDegUIARC2AQ</a:t>
            </a:r>
            <a:endParaRPr lang="ru-RU" sz="1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08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880" y="260648"/>
            <a:ext cx="7560840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21860" y="5661248"/>
            <a:ext cx="79208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>
                <a:solidFill>
                  <a:prstClr val="black"/>
                </a:solidFill>
              </a:rPr>
              <a:t>https://www.google.com/url?sa=i&amp;url=https%3A%2F%2Fsitn.hms.harvard.edu%2Fflash%2F2019%2Flessons-from-the-human-genome-project%2F&amp;psig=AOvVaw2LbSxcKgoI1_-RcmBCyBVI&amp;ust=1638796078165000&amp;source=images&amp;cd=vfe&amp;ved=2ahUKEwjAlYei3cz0AhWRzSoKHZ6vBHkQr4kDegUIARDMAQ</a:t>
            </a:r>
            <a:endParaRPr lang="ru-RU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589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520600" cy="531377"/>
          </a:xfrm>
        </p:spPr>
        <p:txBody>
          <a:bodyPr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Genome assembling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36712"/>
            <a:ext cx="7776864" cy="5174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1560" y="6023449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https://en.wikipedia.org/wiki/Genomics#/media/File:Mapping_Reads.png</a:t>
            </a: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21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Genome annotation 20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50659"/>
            <a:ext cx="6912768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83040" y="5733256"/>
            <a:ext cx="80648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solidFill>
                  <a:srgbClr val="000000"/>
                </a:solidFill>
              </a:rPr>
              <a:t>https://www.google.com/url?sa=i&amp;url=https%3A%2F%2Fwww.slideshare.net%2Fkaranppt%2Fgenome-annotation-2013&amp;psig=AOvVaw3W0yVtMND0yOoaRAbiACi3&amp;ust=1614628815714000&amp;source=images&amp;cd=vfe&amp;ved=2ahUKEwjtt6eZr43vAhXaBncKHVEDCNQQr4kDegUIARDIAQ</a:t>
            </a:r>
            <a:endParaRPr lang="ru-RU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93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43" y="98689"/>
            <a:ext cx="8101421" cy="5346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5445224"/>
            <a:ext cx="87129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>
                <a:solidFill>
                  <a:prstClr val="black"/>
                </a:solidFill>
              </a:rPr>
              <a:t>https://www.google.com/url?sa=i&amp;url=https%3A%2F%2Fwww.researchgate.net%2Ffigure%2FExpected-impact-of-the-human-genome-project-on-medicine-as-envisioned-in-2003_fig2_260109480&amp;psig=AOvVaw0T0HkqSAX-gzjplNLjYK4o&amp;ust=1638795190259000&amp;source=images&amp;cd=vfe&amp;ved=0CAwQjhxqFwoTCNi7sf_ZzPQCFQAAAAAdAAAAABAM</a:t>
            </a:r>
            <a:endParaRPr lang="ru-RU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72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8900"/>
            <a:ext cx="7974029" cy="5324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5572993"/>
            <a:ext cx="89379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https://www.google.com/url?sa=i&amp;url=https%3A%2F%2Fwww.nejm.org%2Fdoi%2Ffull%2F10.1056%2Fnejm199907013410106&amp;psig=AOvVaw2cyEn_sBdI_Q3-mHXaQlQh&amp;ust=1643394078217000&amp;source=images&amp;cd=vfe&amp;ved=0CAwQjhxqFwoTCMDi8JfG0vUCFQAAAAAdAAAAABAa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822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54" y="242138"/>
            <a:ext cx="8298529" cy="5059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69179" y="5313130"/>
            <a:ext cx="81369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www.quora.com%2FIs-non-coding-DNA-important-to-an-organism-in-any-way-Why-is-it-studied&amp;psig=AOvVaw1RYAwMokIj3VJG99IRaVr6&amp;ust=1638797212197000&amp;source=images&amp;cd=vfe&amp;ved=0CA0QjhxqFwoTCLjc3sPhzPQCFQAAAAAdAAAAABBg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39194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04664"/>
            <a:ext cx="5753569" cy="6192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3398136"/>
            <a:ext cx="223224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Courtesy: National Human Genome Research Institute - Modified from Human Genome Project From en: with same file name, contributor: </a:t>
            </a:r>
            <a:r>
              <a:rPr lang="en-US" sz="1600" dirty="0" err="1" smtClean="0"/>
              <a:t>en:User:TedE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918071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upload.wikimedia.org/wikipedia/commons/thumb/6/6c/Genes_and_base_pairs_on_chromosomes.svg/1920px-Genes_and_base_pairs_on_chromosomes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92696"/>
            <a:ext cx="8712968" cy="4347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5229200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By Friend of a friends - Own work, CC BY-SA 3.0, https://commons.wikimedia.org/w/index.php?curid=18594472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482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05" y="753345"/>
            <a:ext cx="8837118" cy="375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6805" y="4797152"/>
            <a:ext cx="87256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https://www.google.com/url?sa=i&amp;url=https%3A%2F%2Fen.wikipedia.org%2Fwiki%2FHuman_genome&amp;psig=AOvVaw2Aw7Ox0xLbc8llqIMRNvCF&amp;ust=1638789843585000&amp;source=images&amp;cd=vfe&amp;ved=0CAwQjhxqFwoTCLDYnY3GzPQCFQAAAAAdAAAAABAD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590195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700" y="284175"/>
            <a:ext cx="8520600" cy="1072792"/>
          </a:xfrm>
        </p:spPr>
        <p:txBody>
          <a:bodyPr>
            <a:noAutofit/>
          </a:bodyPr>
          <a:lstStyle/>
          <a:p>
            <a:pPr lvl="0"/>
            <a:r>
              <a:rPr lang="en-US" sz="3200" b="1" dirty="0">
                <a:latin typeface="Cambria"/>
                <a:ea typeface="Cambria"/>
                <a:cs typeface="Cambria"/>
                <a:sym typeface="Cambria"/>
              </a:rPr>
              <a:t>LEARNING OUTCOMES</a:t>
            </a:r>
            <a:br>
              <a:rPr lang="en-US" sz="3200" b="1" dirty="0">
                <a:latin typeface="Cambria"/>
                <a:ea typeface="Cambria"/>
                <a:cs typeface="Cambria"/>
                <a:sym typeface="Cambria"/>
              </a:rPr>
            </a:br>
            <a:r>
              <a:rPr lang="en-US" sz="3200" b="1" dirty="0">
                <a:latin typeface="Cambria"/>
                <a:ea typeface="Cambria"/>
                <a:cs typeface="Cambria"/>
                <a:sym typeface="Cambria"/>
              </a:rPr>
              <a:t>As a result of the lesson you will be able to: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n-US" dirty="0">
                <a:latin typeface="Times New Roman" pitchFamily="18" charset="0"/>
                <a:ea typeface="Calibri"/>
                <a:cs typeface="Times New Roman" pitchFamily="18" charset="0"/>
              </a:rPr>
              <a:t>1. Give the definition to the following terms: "gene", "genotype", "genome", "genetics" and "genomics". </a:t>
            </a:r>
          </a:p>
          <a:p>
            <a:pPr algn="just"/>
            <a:r>
              <a:rPr lang="en-US" dirty="0">
                <a:latin typeface="Times New Roman" pitchFamily="18" charset="0"/>
                <a:ea typeface="Calibri"/>
                <a:cs typeface="Times New Roman" pitchFamily="18" charset="0"/>
              </a:rPr>
              <a:t>2. Characterize the differences between structural and functional </a:t>
            </a:r>
            <a:r>
              <a:rPr lang="en-US" dirty="0" smtClean="0">
                <a:latin typeface="Times New Roman" pitchFamily="18" charset="0"/>
                <a:ea typeface="Calibri"/>
                <a:cs typeface="Times New Roman" pitchFamily="18" charset="0"/>
              </a:rPr>
              <a:t>genomics. </a:t>
            </a:r>
            <a:endParaRPr lang="en-US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/>
            <a:r>
              <a:rPr lang="en-US" dirty="0">
                <a:latin typeface="Times New Roman" pitchFamily="18" charset="0"/>
                <a:ea typeface="Calibri"/>
                <a:cs typeface="Times New Roman" pitchFamily="18" charset="0"/>
              </a:rPr>
              <a:t>3. </a:t>
            </a:r>
            <a:r>
              <a:rPr lang="en-US" dirty="0" smtClean="0">
                <a:latin typeface="Times New Roman" pitchFamily="18" charset="0"/>
                <a:ea typeface="Calibri"/>
                <a:cs typeface="Times New Roman" pitchFamily="18" charset="0"/>
              </a:rPr>
              <a:t>Analyze </a:t>
            </a:r>
            <a:r>
              <a:rPr lang="en-US" dirty="0">
                <a:latin typeface="Times New Roman" pitchFamily="18" charset="0"/>
                <a:ea typeface="Calibri"/>
                <a:cs typeface="Times New Roman" pitchFamily="18" charset="0"/>
              </a:rPr>
              <a:t>the history of the Human Genome Project. What is the meaning of this project? </a:t>
            </a:r>
          </a:p>
          <a:p>
            <a:pPr algn="just"/>
            <a:r>
              <a:rPr lang="en-US" dirty="0">
                <a:latin typeface="Times New Roman" pitchFamily="18" charset="0"/>
                <a:ea typeface="Calibri"/>
                <a:cs typeface="Times New Roman" pitchFamily="18" charset="0"/>
              </a:rPr>
              <a:t>4. </a:t>
            </a:r>
            <a:r>
              <a:rPr lang="en-US" dirty="0" smtClean="0">
                <a:latin typeface="Times New Roman" pitchFamily="18" charset="0"/>
                <a:ea typeface="Calibri"/>
                <a:cs typeface="Times New Roman" pitchFamily="18" charset="0"/>
              </a:rPr>
              <a:t>Discuss </a:t>
            </a:r>
            <a:r>
              <a:rPr lang="en-US" dirty="0">
                <a:latin typeface="Times New Roman" pitchFamily="18" charset="0"/>
                <a:ea typeface="Calibri"/>
                <a:cs typeface="Times New Roman" pitchFamily="18" charset="0"/>
              </a:rPr>
              <a:t>the applications of </a:t>
            </a:r>
            <a:r>
              <a:rPr lang="en-US" dirty="0" smtClean="0">
                <a:latin typeface="Times New Roman" pitchFamily="18" charset="0"/>
                <a:ea typeface="Calibri"/>
                <a:cs typeface="Times New Roman" pitchFamily="18" charset="0"/>
              </a:rPr>
              <a:t>Human Genome Project </a:t>
            </a:r>
            <a:r>
              <a:rPr lang="en-US" dirty="0">
                <a:latin typeface="Times New Roman" pitchFamily="18" charset="0"/>
                <a:ea typeface="Calibri"/>
                <a:cs typeface="Times New Roman" pitchFamily="18" charset="0"/>
              </a:rPr>
              <a:t>in medicine and </a:t>
            </a:r>
            <a:r>
              <a:rPr lang="en-US" dirty="0" smtClean="0">
                <a:latin typeface="Times New Roman" pitchFamily="18" charset="0"/>
                <a:ea typeface="Calibri"/>
                <a:cs typeface="Times New Roman" pitchFamily="18" charset="0"/>
              </a:rPr>
              <a:t>pharmacy and their </a:t>
            </a:r>
            <a:r>
              <a:rPr lang="en-US" dirty="0">
                <a:latin typeface="Times New Roman" pitchFamily="18" charset="0"/>
                <a:ea typeface="Calibri"/>
                <a:cs typeface="Times New Roman" pitchFamily="18" charset="0"/>
              </a:rPr>
              <a:t>future perspectives. </a:t>
            </a:r>
          </a:p>
          <a:p>
            <a:pPr algn="just"/>
            <a:r>
              <a:rPr lang="en-US" dirty="0">
                <a:latin typeface="Times New Roman" pitchFamily="18" charset="0"/>
                <a:ea typeface="Calibri"/>
                <a:cs typeface="Times New Roman" pitchFamily="18" charset="0"/>
              </a:rPr>
              <a:t>5. </a:t>
            </a:r>
            <a:r>
              <a:rPr lang="en-US" dirty="0" smtClean="0">
                <a:latin typeface="Times New Roman" pitchFamily="18" charset="0"/>
                <a:ea typeface="Calibri"/>
                <a:cs typeface="Times New Roman" pitchFamily="18" charset="0"/>
              </a:rPr>
              <a:t>Explain </a:t>
            </a:r>
            <a:r>
              <a:rPr lang="en-US" dirty="0">
                <a:latin typeface="Times New Roman" pitchFamily="18" charset="0"/>
                <a:ea typeface="Calibri"/>
                <a:cs typeface="Times New Roman" pitchFamily="18" charset="0"/>
              </a:rPr>
              <a:t>the structure of human </a:t>
            </a:r>
            <a:r>
              <a:rPr lang="en-US" dirty="0" smtClean="0">
                <a:latin typeface="Times New Roman" pitchFamily="18" charset="0"/>
                <a:ea typeface="Calibri"/>
                <a:cs typeface="Times New Roman" pitchFamily="18" charset="0"/>
              </a:rPr>
              <a:t>genome (nuclear and mitochondrial genome, structure and functions of coding and non-coding DNA).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390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7" t="28483" r="23055" b="39429"/>
          <a:stretch/>
        </p:blipFill>
        <p:spPr bwMode="auto">
          <a:xfrm>
            <a:off x="155448" y="1268760"/>
            <a:ext cx="8888560" cy="2924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79712" y="4797152"/>
            <a:ext cx="37427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 </a:t>
            </a:r>
            <a:r>
              <a:rPr lang="en-US" dirty="0" err="1" smtClean="0"/>
              <a:t>Ensembl</a:t>
            </a:r>
            <a:r>
              <a:rPr lang="en-US" dirty="0" smtClean="0"/>
              <a:t> genome browser (July 2012)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5295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036495" cy="5727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1783" y="5872796"/>
            <a:ext cx="83529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/>
              <a:t>https://www.google.com/url?sa=i&amp;url=https%3A%2F%2Fwww.mdpi.com%2F1422-0067%2F22%2F15%2F7999%2Fhtm&amp;psig=AOvVaw0mR7FO5Af_JvxmsEFC_w_P&amp;ust=1638813635949000&amp;source=images&amp;cd=vfe&amp;ved=0CAwQjhxqFwoTCPC8p9mezfQCFQAAAAAdAAAAABBB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50310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5328592" cy="6515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711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84" y="836712"/>
            <a:ext cx="8924600" cy="4539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8020" y="5445224"/>
            <a:ext cx="8352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%3A%2F%2Fib.bioninja.com.au%2Fhigher-level%2Ftopic-7-nucleic-acids%2F71-dna-structure-and-replic%2Fnon-coding-dna.html&amp;psig=AOvVaw1RYAwMokIj3VJG99IRaVr6&amp;ust=1638797212197000&amp;source=images&amp;cd=vfe&amp;ved=0CAwQjhxqGAoTCLjc3sPhzPQCFQAAAAAdAAAAABCJAQ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8522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35989"/>
            <a:ext cx="8784975" cy="4902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063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94" y="868152"/>
            <a:ext cx="8471578" cy="3640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5659" y="5065027"/>
            <a:ext cx="82809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https://www.google.com/url?sa=i&amp;url=https%3A%2F%2Flink.springer.com%2F10.1007%2F978-3-319-47829-6_64-1&amp;psig=AOvVaw0rV1x_RmKwMdRQW_jjjlV9&amp;ust=1638791813671000&amp;source=images&amp;cd=vfe&amp;ved=0CAwQjhxqFwoTCLiDp7rNzPQCFQAAAAAdAAAAABAS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781283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 l="22784" t="21842" r="25047" b="21677"/>
          <a:stretch>
            <a:fillRect/>
          </a:stretch>
        </p:blipFill>
        <p:spPr bwMode="auto">
          <a:xfrm>
            <a:off x="0" y="457199"/>
            <a:ext cx="9144000" cy="6036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9092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Barbara McClintock (1902-1992) shown in her laboratory in 19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609600"/>
            <a:ext cx="5562599" cy="4471373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09600" y="5257800"/>
            <a:ext cx="8153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>
                <a:solidFill>
                  <a:sysClr val="windowText" lastClr="000000"/>
                </a:solidFill>
              </a:rPr>
              <a:t>Mobile genetic elements were discovered by </a:t>
            </a:r>
            <a:r>
              <a:rPr lang="en-US" sz="2000" b="1" dirty="0">
                <a:solidFill>
                  <a:prstClr val="black"/>
                </a:solidFill>
              </a:rPr>
              <a:t>Barbara McClintock during the 1940s and 1950s. She was awarded the 1983 Nobel Prize in Physiology </a:t>
            </a:r>
            <a:r>
              <a:rPr lang="en-US" sz="2000" b="1" dirty="0" smtClean="0">
                <a:solidFill>
                  <a:prstClr val="black"/>
                </a:solidFill>
              </a:rPr>
              <a:t>and </a:t>
            </a:r>
            <a:r>
              <a:rPr lang="en-US" sz="2000" b="1" dirty="0">
                <a:solidFill>
                  <a:prstClr val="black"/>
                </a:solidFill>
              </a:rPr>
              <a:t>Medicine</a:t>
            </a:r>
            <a:r>
              <a:rPr lang="en-US" sz="2000" b="1" dirty="0">
                <a:solidFill>
                  <a:sysClr val="windowText" lastClr="000000"/>
                </a:solidFill>
              </a:rPr>
              <a:t> for this discovery.</a:t>
            </a:r>
            <a:endParaRPr lang="ru-RU" sz="20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354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41805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References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20688"/>
            <a:ext cx="8640960" cy="550547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"WHO definitions of genetics and genomics". World Health Organization. </a:t>
            </a:r>
          </a:p>
          <a:p>
            <a:pPr marL="0" indent="0" algn="just">
              <a:buNone/>
            </a:pP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Marsden RL, Lewis TA,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Orengo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CA (March 2007). "Towards a comprehensive structural coverage of completed genomes: a structural genomics viewpoint". BMC Bioinformatics. 8: 86. doi:10.1186/1471-2105-8-86. PMC 1829165. PMID 17349043.</a:t>
            </a:r>
          </a:p>
          <a:p>
            <a:pPr marL="0" indent="0" algn="just">
              <a:buNone/>
            </a:pP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Brenner SE, Levitt M (January 2000). "Expectations from structural genomics". Protein Science. 9 (1): 197–200. doi:10.1110/ps.9.1.197. PMC 2144435. PMID 10739263. </a:t>
            </a:r>
          </a:p>
          <a:p>
            <a:pPr marL="0" indent="0" algn="just">
              <a:buNone/>
            </a:pP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McElheny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VK (2010). Drawing the Map of Life: Inside the Human Genome Project. Basic Books. ISBN 978-0-465-03260-0. 361 pages. Examines the intellectual origins, history, and motivations of the project to map the human genome; draws on interviews with key figures.</a:t>
            </a:r>
          </a:p>
          <a:p>
            <a:pPr marL="0" indent="0" algn="just"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Alberts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B. et al. Molecular biology of the cell. 6th ed. 2015. Garland Science.</a:t>
            </a:r>
            <a:endParaRPr lang="en-US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094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Difference Between Genetics and Genomics | Definition, Subfields, Scope of  Stud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0"/>
            <a:ext cx="6276975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938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ifference Between Structural and Functional Genomics | Compare the  Difference Between Similar Term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8410"/>
            <a:ext cx="6336704" cy="6084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5893288"/>
            <a:ext cx="89209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/>
              <a:t>https://www.google.com/url?sa=i&amp;url=https%3A%2F%2Fwww.differencebetween.com%2Fdifference-between-structural-and-functional-genomics%2F&amp;psig=AOvVaw23Jc1aXZWnpaE6Xi2x1drr&amp;ust=1643392891451000&amp;source=images&amp;cd=vfe&amp;ved=0CAwQjhxqFwoTCJiw4uDB0vUCFQAAAAAdAAAAABAJ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50809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942" y="620688"/>
            <a:ext cx="8258100" cy="4035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4826675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/>
              <a:t>https://www.google.com/url?sa=i&amp;url=https%3A%2F%2Fsinaumedia.com%2Fgene-mutations-and-their-levels%2F&amp;psig=AOvVaw1AwFnYrec7thO5Gf0pcqRU&amp;ust=1643393520703000&amp;source=images&amp;cd=vfe&amp;ved=0CAsQjRxqFwoTCICArI7E0vUCFQAAAAAdAAAAABAZ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338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5301208"/>
            <a:ext cx="87849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https://www.google.com/url?sa=i&amp;url=https%3A%2F%2Fslidetodoc.com%2Fgene-symbols-and-punnett-squares-notes-what-is%2F&amp;psig=AOvVaw1KRuIgfkDJ4Dm-LvxyiFZc&amp;ust=1643393204136000&amp;source=images&amp;cd=vfe&amp;ved=0CAsQjRxqFwoTCNCZzffC0vUCFQAAAAAdAAAAABAW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88908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Human genome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The 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human genome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is a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complete set of nucleic acid sequences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human cells,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encoded as 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DNA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within the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23 chromosome pairs in cell nuclei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and in a small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DNA molecule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found within individual 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mitochondria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These are usually treated separately as the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nuclear genome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and the 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mitochondrial genome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Human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genome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includes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both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protein-coding DNA genes and noncoding DNA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Human genome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contains more than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3 billion base pairs and 25-30 thousand protein coding genes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111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10" descr="Human Genome Project timeli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12" descr="Human Genome Project timelin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14" descr="Human Genome Project timelin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38" name="Picture 18" descr="The Human Genome Project - Bioinformatics - Microbe No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6" y="465138"/>
            <a:ext cx="8656512" cy="4836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8112" y="5445224"/>
            <a:ext cx="87562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https://www.google.com/url?sa=i&amp;url=https%3A%2F%2Fmicrobenotes.com%2Fthe-human-genome-project%2F&amp;psig=AOvVaw2cyEn_sBdI_Q3-mHXaQlQh&amp;ust=1643394078217000&amp;source=images&amp;cd=vfe&amp;ved=0CAwQjhxqFwoTCMDi8JfG0vUCFQAAAAAdAAAAABAV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298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584" y="204789"/>
            <a:ext cx="7776864" cy="5093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11584" y="5445224"/>
            <a:ext cx="79048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>
                <a:solidFill>
                  <a:prstClr val="black"/>
                </a:solidFill>
              </a:rPr>
              <a:t>https://www.google.com/url?sa=i&amp;url=https%3A%2F%2Fgeneticeducation.co.in%2Fthe-human-genome-project-aims-objectives-techniques-and-outcomes%2F&amp;psig=AOvVaw2LbSxcKgoI1_-RcmBCyBVI&amp;ust=1638796078165000&amp;source=images&amp;cd=vfe&amp;ved=0CAwQjhxqFwoTCNDO3qbdzPQCFQAAAAAdAAAAABAY</a:t>
            </a:r>
            <a:endParaRPr lang="ru-RU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51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</TotalTime>
  <Words>419</Words>
  <Application>Microsoft Office PowerPoint</Application>
  <PresentationFormat>Экран (4:3)</PresentationFormat>
  <Paragraphs>43</Paragraphs>
  <Slides>28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28</vt:i4>
      </vt:variant>
    </vt:vector>
  </HeadingPairs>
  <TitlesOfParts>
    <vt:vector size="32" baseType="lpstr">
      <vt:lpstr>Тема Office</vt:lpstr>
      <vt:lpstr>1_Тема Office</vt:lpstr>
      <vt:lpstr>3_Тема Office</vt:lpstr>
      <vt:lpstr>Simple Light</vt:lpstr>
      <vt:lpstr>Al-Farabi Kazakh National University Higher School of Medicine Department of Fundamental Medicine   </vt:lpstr>
      <vt:lpstr>LEARNING OUTCOMES As a result of the lesson you will be able to:</vt:lpstr>
      <vt:lpstr>Презентация PowerPoint</vt:lpstr>
      <vt:lpstr>Презентация PowerPoint</vt:lpstr>
      <vt:lpstr>Презентация PowerPoint</vt:lpstr>
      <vt:lpstr>Презентация PowerPoint</vt:lpstr>
      <vt:lpstr>Human genome</vt:lpstr>
      <vt:lpstr>Презентация PowerPoint</vt:lpstr>
      <vt:lpstr>Презентация PowerPoint</vt:lpstr>
      <vt:lpstr>Chromosome walking</vt:lpstr>
      <vt:lpstr>Презентация PowerPoint</vt:lpstr>
      <vt:lpstr>Genome assembling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Al-Farabi Kazakh National University Higher School of Medicine Department of Fundamental Medicine   </dc:title>
  <dc:creator>User</dc:creator>
  <cp:lastModifiedBy>User</cp:lastModifiedBy>
  <cp:revision>19</cp:revision>
  <dcterms:created xsi:type="dcterms:W3CDTF">2022-01-27T17:48:50Z</dcterms:created>
  <dcterms:modified xsi:type="dcterms:W3CDTF">2022-02-07T14:18:57Z</dcterms:modified>
</cp:coreProperties>
</file>